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0" d="100"/>
          <a:sy n="130" d="100"/>
        </p:scale>
        <p:origin x="-798" y="1722"/>
      </p:cViewPr>
      <p:guideLst>
        <p:guide orient="horz" pos="2880"/>
        <p:guide pos="2160"/>
      </p:guideLst>
    </p:cSldViewPr>
  </p:slideViewPr>
  <p:notesTextViewPr>
    <p:cViewPr>
      <p:scale>
        <a:sx n="1" d="1"/>
        <a:sy n="1" d="1"/>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052F02-43D9-45E3-A70B-F938D02DC06C}" type="datetimeFigureOut">
              <a:rPr lang="en-US" smtClean="0"/>
              <a:t>1/19/2017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F10D90-74FC-4411-8F22-1E4DE696708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975106"/>
            <a:ext cx="6172200" cy="584809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F10D90-74FC-4411-8F22-1E4DE69670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8"/>
            <a:ext cx="4743450" cy="745701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F10D90-74FC-4411-8F22-1E4DE696708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F10D90-74FC-4411-8F22-1E4DE6967081}"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F10D90-74FC-4411-8F22-1E4DE6967081}" type="slidenum">
              <a:rPr lang="en-US" smtClean="0"/>
              <a:t>‹#›</a:t>
            </a:fld>
            <a:endParaRPr lang="en-US" dirty="0"/>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6F10D90-74FC-4411-8F22-1E4DE6967081}"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6F10D90-74FC-4411-8F22-1E4DE696708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6F10D90-74FC-4411-8F22-1E4DE6967081}"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052F02-43D9-45E3-A70B-F938D02DC06C}" type="datetimeFigureOut">
              <a:rPr lang="en-US" smtClean="0"/>
              <a:t>1/19/2017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6F10D90-74FC-4411-8F22-1E4DE696708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extLst/>
          </a:lstStyle>
          <a:p>
            <a:fld id="{01052F02-43D9-45E3-A70B-F938D02DC06C}" type="datetimeFigureOut">
              <a:rPr lang="en-US" smtClean="0"/>
              <a:t>1/19/2017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6F10D90-74FC-4411-8F22-1E4DE696708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052F02-43D9-45E3-A70B-F938D02DC06C}" type="datetimeFigureOut">
              <a:rPr lang="en-US" smtClean="0"/>
              <a:t>1/19/2017</a:t>
            </a:fld>
            <a:endParaRPr lang="en-US" dirty="0"/>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F10D90-74FC-4411-8F22-1E4DE6967081}" type="slidenum">
              <a:rPr lang="en-US" smtClean="0"/>
              <a:t>‹#›</a:t>
            </a:fld>
            <a:endParaRPr lang="en-US" dirty="0"/>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01052F02-43D9-45E3-A70B-F938D02DC06C}" type="datetimeFigureOut">
              <a:rPr lang="en-US" smtClean="0"/>
              <a:t>1/19/2017</a:t>
            </a:fld>
            <a:endParaRPr lang="en-US" dirty="0"/>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56F10D90-74FC-4411-8F22-1E4DE696708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iendsofpolishart.org/"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0" y="0"/>
            <a:ext cx="2190750" cy="1554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0"/>
            <a:ext cx="4667250" cy="155448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a:solidFill>
                  <a:schemeClr val="tx1"/>
                </a:solidFill>
                <a:latin typeface="Script MT Bold" panose="03040602040607080904" pitchFamily="66" charset="0"/>
              </a:rPr>
              <a:t>Friends of Polish Art</a:t>
            </a:r>
          </a:p>
          <a:p>
            <a:pPr algn="ctr"/>
            <a:r>
              <a:rPr lang="en-US" sz="2400" b="1" dirty="0" smtClean="0">
                <a:solidFill>
                  <a:schemeClr val="tx1"/>
                </a:solidFill>
                <a:latin typeface="Baskerville Old Face" panose="02020602080505020303" pitchFamily="18" charset="0"/>
              </a:rPr>
              <a:t>Celebrating our 80</a:t>
            </a:r>
            <a:r>
              <a:rPr lang="en-US" sz="2400" b="1" baseline="30000" dirty="0" smtClean="0">
                <a:solidFill>
                  <a:schemeClr val="tx1"/>
                </a:solidFill>
                <a:latin typeface="Baskerville Old Face" panose="02020602080505020303" pitchFamily="18" charset="0"/>
              </a:rPr>
              <a:t>th</a:t>
            </a:r>
            <a:r>
              <a:rPr lang="en-US" sz="2400" b="1" dirty="0" smtClean="0">
                <a:solidFill>
                  <a:schemeClr val="tx1"/>
                </a:solidFill>
                <a:latin typeface="Baskerville Old Face" panose="02020602080505020303" pitchFamily="18" charset="0"/>
              </a:rPr>
              <a:t> Anniversary</a:t>
            </a:r>
            <a:endParaRPr lang="en-US" sz="800" b="1" dirty="0" smtClean="0">
              <a:solidFill>
                <a:schemeClr val="tx1"/>
              </a:solidFill>
              <a:latin typeface="Baskerville Old Face" panose="02020602080505020303" pitchFamily="18" charset="0"/>
            </a:endParaRPr>
          </a:p>
          <a:p>
            <a:pPr algn="ctr">
              <a:lnSpc>
                <a:spcPts val="1300"/>
              </a:lnSpc>
            </a:pPr>
            <a:endParaRPr lang="en-US" sz="2000" dirty="0" smtClean="0">
              <a:solidFill>
                <a:schemeClr val="tx1"/>
              </a:solidFill>
              <a:latin typeface="Baskerville Old Face" panose="02020602080505020303" pitchFamily="18" charset="0"/>
            </a:endParaRPr>
          </a:p>
          <a:p>
            <a:pPr algn="ctr">
              <a:lnSpc>
                <a:spcPts val="1600"/>
              </a:lnSpc>
            </a:pPr>
            <a:r>
              <a:rPr lang="en-US" sz="2000" dirty="0" smtClean="0">
                <a:solidFill>
                  <a:schemeClr val="tx1"/>
                </a:solidFill>
                <a:latin typeface="Baskerville Old Face" panose="02020602080505020303" pitchFamily="18" charset="0"/>
              </a:rPr>
              <a:t>Established in 1937 as an educational and cultural non-profit organization</a:t>
            </a:r>
            <a:r>
              <a:rPr lang="en-US" sz="2400" dirty="0" smtClean="0">
                <a:solidFill>
                  <a:schemeClr val="tx1"/>
                </a:solidFill>
                <a:latin typeface="Baskerville Old Face" panose="02020602080505020303" pitchFamily="18" charset="0"/>
              </a:rPr>
              <a:t>.</a:t>
            </a:r>
            <a:endParaRPr lang="en-US" sz="2400" dirty="0">
              <a:solidFill>
                <a:schemeClr val="tx1"/>
              </a:solidFill>
              <a:latin typeface="Baskerville Old Face" panose="02020602080505020303" pitchFamily="18" charset="0"/>
            </a:endParaRPr>
          </a:p>
        </p:txBody>
      </p:sp>
      <p:sp>
        <p:nvSpPr>
          <p:cNvPr id="5" name="Rectangle 4"/>
          <p:cNvSpPr/>
          <p:nvPr/>
        </p:nvSpPr>
        <p:spPr>
          <a:xfrm>
            <a:off x="320040" y="1767840"/>
            <a:ext cx="6294120" cy="6111240"/>
          </a:xfrm>
          <a:prstGeom prst="rect">
            <a:avLst/>
          </a:prstGeom>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u="sng" dirty="0" smtClean="0">
                <a:solidFill>
                  <a:schemeClr val="tx1"/>
                </a:solidFill>
              </a:rPr>
              <a:t>FPA is Accepting Scholarship Applications for 2017</a:t>
            </a:r>
            <a:endParaRPr lang="en-US" dirty="0" smtClean="0">
              <a:solidFill>
                <a:schemeClr val="tx1"/>
              </a:solidFill>
            </a:endParaRPr>
          </a:p>
          <a:p>
            <a:endParaRPr lang="en-US" b="1" u="sng" dirty="0">
              <a:solidFill>
                <a:schemeClr val="tx1"/>
              </a:solidFill>
            </a:endParaRPr>
          </a:p>
          <a:p>
            <a:r>
              <a:rPr lang="en-US" sz="1400" dirty="0" smtClean="0">
                <a:solidFill>
                  <a:schemeClr val="tx1"/>
                </a:solidFill>
              </a:rPr>
              <a:t>Friends of Polish Art </a:t>
            </a:r>
            <a:r>
              <a:rPr lang="en-US" sz="1400" smtClean="0">
                <a:solidFill>
                  <a:schemeClr val="tx1"/>
                </a:solidFill>
              </a:rPr>
              <a:t>is announcing, </a:t>
            </a:r>
            <a:r>
              <a:rPr lang="en-US" sz="1400" dirty="0" smtClean="0">
                <a:solidFill>
                  <a:schemeClr val="tx1"/>
                </a:solidFill>
              </a:rPr>
              <a:t>that applications are now being accepted for the 2017 Frank Filipek and the Lillian &amp; Chester Mitchell Fine Arts Scholarships beginning January 1 until March 31, 2017.</a:t>
            </a:r>
          </a:p>
          <a:p>
            <a:endParaRPr lang="en-US" sz="1400" dirty="0">
              <a:solidFill>
                <a:schemeClr val="tx1"/>
              </a:solidFill>
            </a:endParaRPr>
          </a:p>
          <a:p>
            <a:r>
              <a:rPr lang="en-US" sz="1400" dirty="0" smtClean="0">
                <a:solidFill>
                  <a:schemeClr val="tx1"/>
                </a:solidFill>
              </a:rPr>
              <a:t>Through the generosity of the late Frank Filipek of Battle Creek, Michigan, five scholarships are available for academic studies in areas including, but not limited to: law, medicine, architecture, engineering sciences, and liberal arts.  This year FPA is increasing the amount to $2,500 each.</a:t>
            </a:r>
          </a:p>
          <a:p>
            <a:endParaRPr lang="en-US" sz="1400" dirty="0">
              <a:solidFill>
                <a:schemeClr val="tx1"/>
              </a:solidFill>
            </a:endParaRPr>
          </a:p>
          <a:p>
            <a:r>
              <a:rPr lang="en-US" sz="1400" dirty="0" smtClean="0">
                <a:solidFill>
                  <a:schemeClr val="tx1"/>
                </a:solidFill>
              </a:rPr>
              <a:t>Additionally, two $2,500 scholarships for </a:t>
            </a:r>
            <a:r>
              <a:rPr lang="en-US" sz="1400" dirty="0">
                <a:solidFill>
                  <a:schemeClr val="tx1"/>
                </a:solidFill>
              </a:rPr>
              <a:t>the</a:t>
            </a:r>
            <a:r>
              <a:rPr lang="en-US" sz="1400" dirty="0" smtClean="0">
                <a:solidFill>
                  <a:schemeClr val="tx1"/>
                </a:solidFill>
              </a:rPr>
              <a:t> Lillian &amp; Chester Mitchell Fine Arts Scholarships are available for students pursuing studies in painting, sculpture, music, drama, theatre, dance and other forms of creative expression as well as history, literature, religion, philosophy, and Polish Studies.</a:t>
            </a:r>
          </a:p>
          <a:p>
            <a:endParaRPr lang="en-US" sz="1400" dirty="0">
              <a:solidFill>
                <a:schemeClr val="tx1"/>
              </a:solidFill>
            </a:endParaRPr>
          </a:p>
          <a:p>
            <a:r>
              <a:rPr lang="en-US" sz="1400" dirty="0" smtClean="0">
                <a:solidFill>
                  <a:schemeClr val="tx1"/>
                </a:solidFill>
              </a:rPr>
              <a:t>All applications and required documentation must be received no later, than March 31, 2017.  Previous recipients as well as non-Michigan residents are not eligible.  Award-winning recipients will be notified on or before May 1, 2017.  Awards will be made payable to the individual .  All scholarships will be presented at the Friends of Polish Art General Meeting scheduled  for May 19, 2017.  </a:t>
            </a:r>
          </a:p>
          <a:p>
            <a:endParaRPr lang="en-US" sz="1400" dirty="0">
              <a:solidFill>
                <a:schemeClr val="tx1"/>
              </a:solidFill>
            </a:endParaRPr>
          </a:p>
          <a:p>
            <a:r>
              <a:rPr lang="en-US" sz="1400" b="1" u="sng" dirty="0" smtClean="0">
                <a:solidFill>
                  <a:schemeClr val="tx1"/>
                </a:solidFill>
              </a:rPr>
              <a:t>Disclaimer</a:t>
            </a:r>
            <a:r>
              <a:rPr lang="en-US" sz="1400" dirty="0" smtClean="0">
                <a:solidFill>
                  <a:schemeClr val="tx1"/>
                </a:solidFill>
              </a:rPr>
              <a:t>: </a:t>
            </a:r>
            <a:r>
              <a:rPr lang="en-US" sz="1200" dirty="0" smtClean="0">
                <a:solidFill>
                  <a:schemeClr val="tx1"/>
                </a:solidFill>
              </a:rPr>
              <a:t>In the event, that submissions do not qualify or are unacceptable, the Friends of Polish Art Scholarship Committee reserves the right to not award a scholarship for the current calendar year.                                       </a:t>
            </a:r>
            <a:r>
              <a:rPr lang="en-US" sz="1200" dirty="0" smtClean="0"/>
              <a:t>.</a:t>
            </a:r>
            <a:endParaRPr lang="en-US" sz="1200" dirty="0"/>
          </a:p>
        </p:txBody>
      </p:sp>
      <p:sp>
        <p:nvSpPr>
          <p:cNvPr id="2" name="Rounded Rectangle 1"/>
          <p:cNvSpPr/>
          <p:nvPr/>
        </p:nvSpPr>
        <p:spPr>
          <a:xfrm>
            <a:off x="3723437" y="8024774"/>
            <a:ext cx="2890723" cy="336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hlinkClick r:id="rId3"/>
              </a:rPr>
              <a:t>http://www.friendsofpolishart.org</a:t>
            </a:r>
            <a:r>
              <a:rPr lang="en-US" sz="1000" dirty="0" smtClean="0">
                <a:hlinkClick r:id="rId3"/>
              </a:rPr>
              <a:t>/</a:t>
            </a:r>
            <a:r>
              <a:rPr lang="en-US" sz="1000" dirty="0" smtClean="0"/>
              <a:t> </a:t>
            </a:r>
            <a:endParaRPr lang="en-US" sz="1000" dirty="0"/>
          </a:p>
        </p:txBody>
      </p:sp>
    </p:spTree>
    <p:extLst>
      <p:ext uri="{BB962C8B-B14F-4D97-AF65-F5344CB8AC3E}">
        <p14:creationId xmlns:p14="http://schemas.microsoft.com/office/powerpoint/2010/main" val="1315441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462</TotalTime>
  <Words>282</Words>
  <Application>Microsoft Office PowerPoint</Application>
  <PresentationFormat>On-screen Show (4:3)</PresentationFormat>
  <Paragraphs>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PowerPoint Presentation</vt:lpstr>
    </vt:vector>
  </TitlesOfParts>
  <Company>Ford Motor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Greenbaum</dc:creator>
  <cp:lastModifiedBy>SOLSCH Domain Administrator</cp:lastModifiedBy>
  <cp:revision>30</cp:revision>
  <dcterms:created xsi:type="dcterms:W3CDTF">2017-01-08T01:54:34Z</dcterms:created>
  <dcterms:modified xsi:type="dcterms:W3CDTF">2017-01-19T19:20:17Z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-1104674108</vt:i4>
  </property>
  <property fmtid="{D5CDD505-2E9C-101B-9397-08002B2CF9AE}" pid="3" name="_NewReviewCycle">
    <vt:lpwstr/>
  </property>
  <property fmtid="{D5CDD505-2E9C-101B-9397-08002B2CF9AE}" pid="4" name="_EmailSubject">
    <vt:lpwstr>Friends of Polish Art - Accepting Scholarship Applications for 2017</vt:lpwstr>
  </property>
  <property fmtid="{D5CDD505-2E9C-101B-9397-08002B2CF9AE}" pid="5" name="_AuthorEmail">
    <vt:lpwstr>jgreenba@ford.com</vt:lpwstr>
  </property>
  <property fmtid="{D5CDD505-2E9C-101B-9397-08002B2CF9AE}" pid="6" name="_AuthorEmailDisplayName">
    <vt:lpwstr>Greenbaum, Joseph (J.J.)</vt:lpwstr>
  </property>
</Properties>
</file>